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1"/>
  </p:sldMasterIdLst>
  <p:notesMasterIdLst>
    <p:notesMasterId r:id="rId33"/>
  </p:notesMasterIdLst>
  <p:handoutMasterIdLst>
    <p:handoutMasterId r:id="rId34"/>
  </p:handoutMasterIdLst>
  <p:sldIdLst>
    <p:sldId id="2147480058" r:id="rId2"/>
    <p:sldId id="2147479923" r:id="rId3"/>
    <p:sldId id="2147480038" r:id="rId4"/>
    <p:sldId id="2147480059" r:id="rId5"/>
    <p:sldId id="2147480060" r:id="rId6"/>
    <p:sldId id="2147480061" r:id="rId7"/>
    <p:sldId id="281" r:id="rId8"/>
    <p:sldId id="349" r:id="rId9"/>
    <p:sldId id="2147480063" r:id="rId10"/>
    <p:sldId id="360" r:id="rId11"/>
    <p:sldId id="378" r:id="rId12"/>
    <p:sldId id="381" r:id="rId13"/>
    <p:sldId id="2147480062" r:id="rId14"/>
    <p:sldId id="323" r:id="rId15"/>
    <p:sldId id="2147480064" r:id="rId16"/>
    <p:sldId id="2147479965" r:id="rId17"/>
    <p:sldId id="2147480065" r:id="rId18"/>
    <p:sldId id="2147480025" r:id="rId19"/>
    <p:sldId id="2147480071" r:id="rId20"/>
    <p:sldId id="2147480072" r:id="rId21"/>
    <p:sldId id="2147480067" r:id="rId22"/>
    <p:sldId id="2147480070" r:id="rId23"/>
    <p:sldId id="2147480073" r:id="rId24"/>
    <p:sldId id="377" r:id="rId25"/>
    <p:sldId id="363" r:id="rId26"/>
    <p:sldId id="2147480027" r:id="rId27"/>
    <p:sldId id="2147480068" r:id="rId28"/>
    <p:sldId id="391" r:id="rId29"/>
    <p:sldId id="392" r:id="rId30"/>
    <p:sldId id="286" r:id="rId31"/>
    <p:sldId id="2147480057" r:id="rId3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D80749-2FF8-47C8-94EA-05B916B0A0FF}">
          <p14:sldIdLst>
            <p14:sldId id="2147480058"/>
            <p14:sldId id="2147479923"/>
            <p14:sldId id="2147480038"/>
            <p14:sldId id="2147480059"/>
            <p14:sldId id="2147480060"/>
            <p14:sldId id="2147480061"/>
            <p14:sldId id="281"/>
            <p14:sldId id="349"/>
            <p14:sldId id="2147480063"/>
            <p14:sldId id="360"/>
            <p14:sldId id="378"/>
            <p14:sldId id="381"/>
            <p14:sldId id="2147480062"/>
            <p14:sldId id="323"/>
            <p14:sldId id="2147480064"/>
            <p14:sldId id="2147479965"/>
            <p14:sldId id="2147480065"/>
            <p14:sldId id="2147480025"/>
            <p14:sldId id="2147480071"/>
            <p14:sldId id="2147480072"/>
            <p14:sldId id="2147480067"/>
            <p14:sldId id="2147480070"/>
            <p14:sldId id="2147480073"/>
            <p14:sldId id="377"/>
            <p14:sldId id="363"/>
            <p14:sldId id="2147480027"/>
            <p14:sldId id="2147480068"/>
            <p14:sldId id="391"/>
            <p14:sldId id="392"/>
            <p14:sldId id="286"/>
          </p14:sldIdLst>
        </p14:section>
        <p14:section name="CTA Slide" id="{46C246E7-224D-4C46-A127-4D442645B298}">
          <p14:sldIdLst>
            <p14:sldId id="21474800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D2D2"/>
    <a:srgbClr val="7F6EE4"/>
    <a:srgbClr val="8775E1"/>
    <a:srgbClr val="282828"/>
    <a:srgbClr val="554992"/>
    <a:srgbClr val="687EE8"/>
    <a:srgbClr val="5E32FF"/>
    <a:srgbClr val="552DE7"/>
    <a:srgbClr val="3E21A0"/>
    <a:srgbClr val="321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992" autoAdjust="0"/>
  </p:normalViewPr>
  <p:slideViewPr>
    <p:cSldViewPr snapToGrid="0">
      <p:cViewPr varScale="1">
        <p:scale>
          <a:sx n="63" d="100"/>
          <a:sy n="63" d="100"/>
        </p:scale>
        <p:origin x="136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7/24/2024 10:30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5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728D8-A845-5B43-A6E3-7A32CFBC8C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2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8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4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81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9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728D8-A845-5B43-A6E3-7A32CFBC8C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3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3FC376E-1A67-2138-5582-082819DCD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93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B2DACB-50C4-CAF4-9D8B-F60354CC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56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7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B2DACB-50C4-CAF4-9D8B-F60354CC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987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61b46b06b8_0_8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61b46b06b8_0_8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111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10:30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24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1b46b06b8_0_8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1b46b06b8_0_8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9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61b46b06b8_0_8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61b46b06b8_0_8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18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4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728D8-A845-5B43-A6E3-7A32CFBC8C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9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728D8-A845-5B43-A6E3-7A32CFBC8C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3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728D8-A845-5B43-A6E3-7A32CFBC8C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2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10:30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and purple text boxes&#10;&#10;Description automatically generated">
            <a:extLst>
              <a:ext uri="{FF2B5EF4-FFF2-40B4-BE49-F238E27FC236}">
                <a16:creationId xmlns:a16="http://schemas.microsoft.com/office/drawing/2014/main" id="{D1D80C86-C1EE-D82B-5D1F-9435FD763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059" y="-804286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3744063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5899826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65C0E-B7BA-1153-270D-262661B27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71" y="650397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7C91D-4C3B-4CCD-827C-CF08FFE28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438974" y="2438975"/>
            <a:ext cx="6858001" cy="1980054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263F9-0F41-564A-B193-AE853D8152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655386" y="2655384"/>
            <a:ext cx="6857999" cy="1547231"/>
          </a:xfrm>
          <a:prstGeom prst="rect">
            <a:avLst/>
          </a:prstGeom>
        </p:spPr>
      </p:pic>
      <p:pic>
        <p:nvPicPr>
          <p:cNvPr id="8" name="Picture 7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12269660-3200-D6A9-689C-2E1A1471A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10870" y="2010866"/>
            <a:ext cx="4884717" cy="8629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noFill/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07E8A7-4B16-090E-2117-99B6FF3E5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6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6B123-2507-A1F4-057C-05694C37B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85925"/>
            <a:ext cx="12192000" cy="2681329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0DA58-2818-C984-63DF-94E65B4F3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725861"/>
            <a:ext cx="12192000" cy="2141394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6" name="Picture 5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90A81B44-2D78-5D0A-2F6B-CA848A6811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1" y="5675166"/>
            <a:ext cx="6760530" cy="11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8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1089967" y="931433"/>
            <a:ext cx="69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74" name="Google Shape;274;p27"/>
          <p:cNvCxnSpPr/>
          <p:nvPr/>
        </p:nvCxnSpPr>
        <p:spPr>
          <a:xfrm>
            <a:off x="47390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7"/>
          <p:cNvCxnSpPr/>
          <p:nvPr/>
        </p:nvCxnSpPr>
        <p:spPr>
          <a:xfrm>
            <a:off x="64618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27"/>
          <p:cNvSpPr txBox="1">
            <a:spLocks noGrp="1"/>
          </p:cNvSpPr>
          <p:nvPr>
            <p:ph type="title" idx="2"/>
          </p:nvPr>
        </p:nvSpPr>
        <p:spPr>
          <a:xfrm>
            <a:off x="1655645" y="45655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1655645" y="50364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title" idx="3"/>
          </p:nvPr>
        </p:nvSpPr>
        <p:spPr>
          <a:xfrm>
            <a:off x="4942312" y="45655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subTitle" idx="4"/>
          </p:nvPr>
        </p:nvSpPr>
        <p:spPr>
          <a:xfrm>
            <a:off x="4942312" y="50364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title" idx="5"/>
          </p:nvPr>
        </p:nvSpPr>
        <p:spPr>
          <a:xfrm>
            <a:off x="8228996" y="45655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6"/>
          </p:nvPr>
        </p:nvSpPr>
        <p:spPr>
          <a:xfrm>
            <a:off x="8228996" y="50364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title" idx="7"/>
          </p:nvPr>
        </p:nvSpPr>
        <p:spPr>
          <a:xfrm>
            <a:off x="1655645" y="30030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subTitle" idx="8"/>
          </p:nvPr>
        </p:nvSpPr>
        <p:spPr>
          <a:xfrm>
            <a:off x="1655645" y="34739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title" idx="9"/>
          </p:nvPr>
        </p:nvSpPr>
        <p:spPr>
          <a:xfrm>
            <a:off x="4942312" y="30030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13"/>
          </p:nvPr>
        </p:nvSpPr>
        <p:spPr>
          <a:xfrm>
            <a:off x="4942312" y="34739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title" idx="14"/>
          </p:nvPr>
        </p:nvSpPr>
        <p:spPr>
          <a:xfrm>
            <a:off x="8228996" y="3003000"/>
            <a:ext cx="232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5"/>
          </p:nvPr>
        </p:nvSpPr>
        <p:spPr>
          <a:xfrm>
            <a:off x="8228996" y="3473900"/>
            <a:ext cx="23252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7685233" y="-905999"/>
            <a:ext cx="3370400" cy="3370400"/>
          </a:xfrm>
          <a:prstGeom prst="donut">
            <a:avLst>
              <a:gd name="adj" fmla="val 3268"/>
            </a:avLst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27"/>
          <p:cNvSpPr/>
          <p:nvPr/>
        </p:nvSpPr>
        <p:spPr>
          <a:xfrm rot="3172794">
            <a:off x="192524" y="5403700"/>
            <a:ext cx="916009" cy="916009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27"/>
          <p:cNvSpPr/>
          <p:nvPr/>
        </p:nvSpPr>
        <p:spPr>
          <a:xfrm rot="3172625">
            <a:off x="4730266" y="2886706"/>
            <a:ext cx="489125" cy="489125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7"/>
          <p:cNvSpPr/>
          <p:nvPr/>
        </p:nvSpPr>
        <p:spPr>
          <a:xfrm rot="3171414">
            <a:off x="7350601" y="4722220"/>
            <a:ext cx="771769" cy="771769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27"/>
          <p:cNvSpPr/>
          <p:nvPr/>
        </p:nvSpPr>
        <p:spPr>
          <a:xfrm rot="3172625">
            <a:off x="11533207" y="3980339"/>
            <a:ext cx="489125" cy="489125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27"/>
          <p:cNvSpPr/>
          <p:nvPr/>
        </p:nvSpPr>
        <p:spPr>
          <a:xfrm rot="3172625">
            <a:off x="11153674" y="4665539"/>
            <a:ext cx="489125" cy="489125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27"/>
          <p:cNvSpPr/>
          <p:nvPr/>
        </p:nvSpPr>
        <p:spPr>
          <a:xfrm rot="3172625">
            <a:off x="11754074" y="5916139"/>
            <a:ext cx="489125" cy="489125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3404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089967" y="931433"/>
            <a:ext cx="762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" name="Google Shape;21;p3"/>
          <p:cNvCxnSpPr/>
          <p:nvPr/>
        </p:nvCxnSpPr>
        <p:spPr>
          <a:xfrm>
            <a:off x="47390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64618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089967" y="1992467"/>
            <a:ext cx="8793600" cy="3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1pPr>
            <a:lvl2pPr marL="1219170" lvl="1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2pPr>
            <a:lvl3pPr marL="1828754" lvl="2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3pPr>
            <a:lvl4pPr marL="2438339" lvl="3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4pPr>
            <a:lvl5pPr marL="3047924" lvl="4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5pPr>
            <a:lvl6pPr marL="3657509" lvl="5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6pPr>
            <a:lvl7pPr marL="4267093" lvl="6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67">
                <a:solidFill>
                  <a:schemeClr val="lt1"/>
                </a:solidFill>
              </a:defRPr>
            </a:lvl7pPr>
            <a:lvl8pPr marL="4876678" lvl="7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67">
                <a:solidFill>
                  <a:schemeClr val="lt1"/>
                </a:solidFill>
              </a:defRPr>
            </a:lvl8pPr>
            <a:lvl9pPr marL="5486263" lvl="8" indent="-3979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-5400000">
            <a:off x="10463265" y="2629995"/>
            <a:ext cx="3601600" cy="3601600"/>
          </a:xfrm>
          <a:prstGeom prst="blockArc">
            <a:avLst>
              <a:gd name="adj1" fmla="val 10800000"/>
              <a:gd name="adj2" fmla="val 21571275"/>
              <a:gd name="adj3" fmla="val 1374"/>
            </a:avLst>
          </a:prstGeom>
          <a:solidFill>
            <a:srgbClr val="FFFFFF">
              <a:alpha val="392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>
            <a:off x="10799467" y="416767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>
            <a:off x="9688200" y="0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5478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4060800" y="1393800"/>
            <a:ext cx="4070400" cy="4070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3221800" y="2726181"/>
            <a:ext cx="5748400" cy="11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1"/>
          </p:nvPr>
        </p:nvSpPr>
        <p:spPr>
          <a:xfrm>
            <a:off x="4821600" y="3869951"/>
            <a:ext cx="2548800" cy="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title" idx="2" hasCustomPrompt="1"/>
          </p:nvPr>
        </p:nvSpPr>
        <p:spPr>
          <a:xfrm>
            <a:off x="3751200" y="2478051"/>
            <a:ext cx="4689600" cy="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buNone/>
              <a:defRPr sz="1733"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1" name="Google Shape;71;p7"/>
          <p:cNvCxnSpPr/>
          <p:nvPr/>
        </p:nvCxnSpPr>
        <p:spPr>
          <a:xfrm>
            <a:off x="47390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7"/>
          <p:cNvCxnSpPr/>
          <p:nvPr/>
        </p:nvCxnSpPr>
        <p:spPr>
          <a:xfrm>
            <a:off x="6461811" y="6491201"/>
            <a:ext cx="991200" cy="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7"/>
          <p:cNvSpPr/>
          <p:nvPr/>
        </p:nvSpPr>
        <p:spPr>
          <a:xfrm>
            <a:off x="1946200" y="383667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7"/>
          <p:cNvSpPr/>
          <p:nvPr/>
        </p:nvSpPr>
        <p:spPr>
          <a:xfrm>
            <a:off x="8677467" y="2554600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7"/>
          <p:cNvSpPr/>
          <p:nvPr/>
        </p:nvSpPr>
        <p:spPr>
          <a:xfrm>
            <a:off x="3790967" y="5103467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7"/>
          <p:cNvSpPr/>
          <p:nvPr/>
        </p:nvSpPr>
        <p:spPr>
          <a:xfrm>
            <a:off x="149599" y="5236328"/>
            <a:ext cx="3601600" cy="3601600"/>
          </a:xfrm>
          <a:prstGeom prst="blockArc">
            <a:avLst>
              <a:gd name="adj1" fmla="val 10800000"/>
              <a:gd name="adj2" fmla="val 21571275"/>
              <a:gd name="adj3" fmla="val 1374"/>
            </a:avLst>
          </a:prstGeom>
          <a:solidFill>
            <a:srgbClr val="FFFFFF">
              <a:alpha val="392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33706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>
            <a:spLocks noGrp="1"/>
          </p:cNvSpPr>
          <p:nvPr>
            <p:ph type="subTitle" idx="1"/>
          </p:nvPr>
        </p:nvSpPr>
        <p:spPr>
          <a:xfrm>
            <a:off x="4322200" y="2683400"/>
            <a:ext cx="35476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1"/>
                </a:solidFill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4424800" y="1665533"/>
            <a:ext cx="334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4443600" y="4324333"/>
            <a:ext cx="3304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28" name="Google Shape;328;p32"/>
          <p:cNvSpPr/>
          <p:nvPr/>
        </p:nvSpPr>
        <p:spPr>
          <a:xfrm rot="-5400000">
            <a:off x="9688200" y="1577401"/>
            <a:ext cx="5018400" cy="5018400"/>
          </a:xfrm>
          <a:prstGeom prst="blockArc">
            <a:avLst>
              <a:gd name="adj1" fmla="val 10800000"/>
              <a:gd name="adj2" fmla="val 21571275"/>
              <a:gd name="adj3" fmla="val 1374"/>
            </a:avLst>
          </a:prstGeom>
          <a:solidFill>
            <a:srgbClr val="FFFFFF">
              <a:alpha val="392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32"/>
          <p:cNvSpPr/>
          <p:nvPr/>
        </p:nvSpPr>
        <p:spPr>
          <a:xfrm>
            <a:off x="10799467" y="416767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32"/>
          <p:cNvSpPr/>
          <p:nvPr/>
        </p:nvSpPr>
        <p:spPr>
          <a:xfrm>
            <a:off x="9688200" y="0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32"/>
          <p:cNvSpPr/>
          <p:nvPr/>
        </p:nvSpPr>
        <p:spPr>
          <a:xfrm>
            <a:off x="466800" y="1044200"/>
            <a:ext cx="1639200" cy="16392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2"/>
          <p:cNvSpPr/>
          <p:nvPr/>
        </p:nvSpPr>
        <p:spPr>
          <a:xfrm>
            <a:off x="2106000" y="2054400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3" name="Google Shape;333;p32"/>
          <p:cNvSpPr/>
          <p:nvPr/>
        </p:nvSpPr>
        <p:spPr>
          <a:xfrm>
            <a:off x="1735600" y="5889200"/>
            <a:ext cx="874400" cy="8744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082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592465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753654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2912918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416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7043299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0" r:id="rId1"/>
    <p:sldLayoutId id="2147485667" r:id="rId2"/>
    <p:sldLayoutId id="2147485594" r:id="rId3"/>
    <p:sldLayoutId id="2147485708" r:id="rId4"/>
    <p:sldLayoutId id="2147485707" r:id="rId5"/>
    <p:sldLayoutId id="2147485564" r:id="rId6"/>
    <p:sldLayoutId id="2147485566" r:id="rId7"/>
    <p:sldLayoutId id="2147485567" r:id="rId8"/>
    <p:sldLayoutId id="2147485705" r:id="rId9"/>
    <p:sldLayoutId id="2147485706" r:id="rId10"/>
    <p:sldLayoutId id="2147485528" r:id="rId11"/>
    <p:sldLayoutId id="2147485534" r:id="rId12"/>
    <p:sldLayoutId id="2147485718" r:id="rId13"/>
    <p:sldLayoutId id="2147485715" r:id="rId14"/>
    <p:sldLayoutId id="2147485698" r:id="rId15"/>
    <p:sldLayoutId id="2147485640" r:id="rId16"/>
    <p:sldLayoutId id="2147485600" r:id="rId17"/>
    <p:sldLayoutId id="2147485463" r:id="rId18"/>
    <p:sldLayoutId id="2147485655" r:id="rId19"/>
    <p:sldLayoutId id="2147485719" r:id="rId20"/>
    <p:sldLayoutId id="2147485720" r:id="rId21"/>
    <p:sldLayoutId id="2147485721" r:id="rId22"/>
    <p:sldLayoutId id="2147485722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3792313"/>
            <a:ext cx="6875701" cy="867032"/>
          </a:xfrm>
        </p:spPr>
        <p:txBody>
          <a:bodyPr/>
          <a:lstStyle/>
          <a:p>
            <a:r>
              <a:rPr lang="en-US" sz="4400" spc="-3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MongoDB and .NET Aspire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5688057"/>
            <a:ext cx="5430837" cy="55399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Luce Carter | She/Her – Developer Advocate, MongoDB</a:t>
            </a:r>
          </a:p>
        </p:txBody>
      </p:sp>
    </p:spTree>
    <p:extLst>
      <p:ext uri="{BB962C8B-B14F-4D97-AF65-F5344CB8AC3E}">
        <p14:creationId xmlns:p14="http://schemas.microsoft.com/office/powerpoint/2010/main" val="4165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A0536-00EE-4E4A-A99C-E02132517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0620F-27F8-F5E4-BC72-A07966D6992E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D24E7-7444-E9BE-5873-803846BD8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852"/>
            <a:ext cx="12192000" cy="47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0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A0536-00EE-4E4A-A99C-E02132517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0620F-27F8-F5E4-BC72-A07966D6992E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@LuceCarter1</a:t>
            </a:r>
            <a:r>
              <a:rPr lang="en-US" sz="2400" dirty="0">
                <a:latin typeface="Century Gothic" panose="020B0502020202020204" pitchFamily="34" charset="0"/>
              </a:rPr>
              <a:t>​</a:t>
            </a:r>
            <a:endParaRPr lang="en-US" sz="2400" dirty="0"/>
          </a:p>
        </p:txBody>
      </p:sp>
      <p:pic>
        <p:nvPicPr>
          <p:cNvPr id="4" name="2024-04-29 13-24-04">
            <a:hlinkClick r:id="" action="ppaction://media"/>
            <a:extLst>
              <a:ext uri="{FF2B5EF4-FFF2-40B4-BE49-F238E27FC236}">
                <a16:creationId xmlns:a16="http://schemas.microsoft.com/office/drawing/2014/main" id="{EAEB03D4-CB38-ECA5-C301-E70CFF1D9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A0536-00EE-4E4A-A99C-E02132517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0620F-27F8-F5E4-BC72-A07966D6992E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453F9-3CC8-627C-CE52-B8D6A1D9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0" y="442495"/>
            <a:ext cx="1056469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8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CosmosDB</a:t>
            </a:r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917C2-400E-7C69-14BE-F24BB6CB360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2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A0536-00EE-4E4A-A99C-E02132517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0620F-27F8-F5E4-BC72-A07966D6992E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8C024-C0F8-CF82-9139-F4590E9B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04" y="1590418"/>
            <a:ext cx="8897592" cy="3677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A71CE-7F5B-39C5-5D86-1740EC1FE309}"/>
              </a:ext>
            </a:extLst>
          </p:cNvPr>
          <p:cNvSpPr txBox="1"/>
          <p:nvPr/>
        </p:nvSpPr>
        <p:spPr>
          <a:xfrm>
            <a:off x="1027946" y="485748"/>
            <a:ext cx="10136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leil" panose="02000503030000020004" pitchFamily="50" charset="0"/>
              </a:rPr>
              <a:t>Use your Azure Credits while getting the advantages of Atlas</a:t>
            </a:r>
            <a:endParaRPr lang="en-GB" sz="2800" dirty="0">
              <a:solidFill>
                <a:schemeClr val="bg1"/>
              </a:solidFill>
              <a:latin typeface="Soleil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66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MongoDB and .NET Aspire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917C2-400E-7C69-14BE-F24BB6CB360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short….yes </a:t>
            </a:r>
            <a:r>
              <a:rPr lang="en-GB" dirty="0"/>
              <a:t>🎉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MongoDB work with .NET Aspire?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3F9E37-5E37-50A6-2886-171E911DB3F8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AE739E8C-4AEE-7037-6AE0-6C3727682F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48" r="7748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AB1D6A-637B-78B1-09E8-9C57D4BA3F7C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876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F6E82F-783A-F260-BE82-FA068350F8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89" b="3489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6AC40F-41B4-83D3-1CAE-D0054E8CFA7A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00D364-395E-71EA-9006-76F6E166F918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373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978391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3285189"/>
            <a:ext cx="2313432" cy="276999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3285189"/>
            <a:ext cx="2313432" cy="276999"/>
          </a:xfrm>
        </p:spPr>
        <p:txBody>
          <a:bodyPr/>
          <a:lstStyle/>
          <a:p>
            <a:r>
              <a:rPr lang="en-US" dirty="0"/>
              <a:t>Why MongoDB?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3285189"/>
            <a:ext cx="2313432" cy="553998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CosmosDB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36948" y="2311962"/>
            <a:ext cx="1718105" cy="738664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6414" y="2311962"/>
            <a:ext cx="1718105" cy="738664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484" y="2311962"/>
            <a:ext cx="1718105" cy="738664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266AF5B-618B-2DED-0B1E-DD553922F4B8}"/>
              </a:ext>
            </a:extLst>
          </p:cNvPr>
          <p:cNvSpPr txBox="1">
            <a:spLocks/>
          </p:cNvSpPr>
          <p:nvPr/>
        </p:nvSpPr>
        <p:spPr>
          <a:xfrm>
            <a:off x="3269900" y="5253433"/>
            <a:ext cx="231343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MongoDB with .NET Aspire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FB0FD8-6B43-D0A7-827B-D449A8535AEA}"/>
              </a:ext>
            </a:extLst>
          </p:cNvPr>
          <p:cNvSpPr txBox="1">
            <a:spLocks/>
          </p:cNvSpPr>
          <p:nvPr/>
        </p:nvSpPr>
        <p:spPr>
          <a:xfrm>
            <a:off x="6520434" y="5253433"/>
            <a:ext cx="23134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Useful Resources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EF1E7F5-47DB-C42E-065A-DDADDEACF721}"/>
              </a:ext>
            </a:extLst>
          </p:cNvPr>
          <p:cNvSpPr txBox="1">
            <a:spLocks/>
          </p:cNvSpPr>
          <p:nvPr/>
        </p:nvSpPr>
        <p:spPr>
          <a:xfrm>
            <a:off x="6818098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05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E2423E5-8163-0D0E-E44B-A338EF39EF73}"/>
              </a:ext>
            </a:extLst>
          </p:cNvPr>
          <p:cNvSpPr txBox="1">
            <a:spLocks/>
          </p:cNvSpPr>
          <p:nvPr/>
        </p:nvSpPr>
        <p:spPr>
          <a:xfrm>
            <a:off x="3567564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6EA97E-5075-C517-0F4C-720915D8D7DB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/>
      <p:bldP spid="10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Entity Framework?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FBD53-C9FE-1C45-DEAC-15B9DD5C5F01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936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6CEFDC-FD6B-9AB8-ECA6-262CC8912F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72" r="1572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30E3A8-E90E-A942-7D82-0358FBC4068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015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38F32-FCA4-A772-C565-B1AFE7DABA39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01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you do?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FBD53-C9FE-1C45-DEAC-15B9DD5C5F01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500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ADD18-B278-C1E5-6966-B3ECABB3B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3" y="0"/>
            <a:ext cx="1162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5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94083-954B-1382-C85F-AA16AE01EB8D}"/>
              </a:ext>
            </a:extLst>
          </p:cNvPr>
          <p:cNvSpPr/>
          <p:nvPr/>
        </p:nvSpPr>
        <p:spPr>
          <a:xfrm>
            <a:off x="102975" y="6303901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Soleil" panose="02000503030000020004" pitchFamily="2" charset="77"/>
              </a:rPr>
              <a:t>@LuceCarter1</a:t>
            </a:r>
            <a:r>
              <a:rPr lang="en-US" sz="2400" dirty="0">
                <a:latin typeface="Soleil" panose="02000503030000020004" pitchFamily="2" charset="77"/>
              </a:rPr>
              <a:t>​</a:t>
            </a:r>
          </a:p>
        </p:txBody>
      </p:sp>
      <p:pic>
        <p:nvPicPr>
          <p:cNvPr id="6" name="2024-04-29 08-52-57">
            <a:hlinkClick r:id="" action="ppaction://media"/>
            <a:extLst>
              <a:ext uri="{FF2B5EF4-FFF2-40B4-BE49-F238E27FC236}">
                <a16:creationId xmlns:a16="http://schemas.microsoft.com/office/drawing/2014/main" id="{780ACCDB-99B6-CED3-BF9E-F561A83A6B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F40293F-A77E-68EB-3307-A67F6706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4" y="2430495"/>
            <a:ext cx="10219765" cy="25412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DDA50F-0F5E-F23A-4B39-B02E424F7710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7345158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 err="1"/>
              <a:t>AppHost</a:t>
            </a:r>
            <a:r>
              <a:rPr lang="en-GB" dirty="0"/>
              <a:t>/</a:t>
            </a:r>
            <a:r>
              <a:rPr lang="en-GB" dirty="0" err="1"/>
              <a:t>Program.cs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49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F40293F-A77E-68EB-3307-A67F6706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4" y="2430495"/>
            <a:ext cx="10219765" cy="25412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DDA50F-0F5E-F23A-4B39-B02E424F7710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7345158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i="1" dirty="0"/>
              <a:t>Client Project</a:t>
            </a:r>
            <a:r>
              <a:rPr lang="en-GB" dirty="0"/>
              <a:t>/</a:t>
            </a:r>
            <a:r>
              <a:rPr lang="en-GB" dirty="0" err="1"/>
              <a:t>Program.cs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76408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ctrTitle"/>
          </p:nvPr>
        </p:nvSpPr>
        <p:spPr>
          <a:xfrm>
            <a:off x="3221800" y="342781"/>
            <a:ext cx="5748400" cy="11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3200" dirty="0">
                <a:solidFill>
                  <a:srgbClr val="FFF2D0"/>
                </a:solidFill>
                <a:latin typeface="Soleil" panose="02000503030000020004" pitchFamily="2" charset="77"/>
              </a:rPr>
              <a:t>Summary</a:t>
            </a:r>
            <a:endParaRPr sz="32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 dirty="0">
                <a:latin typeface="Soleil" panose="02000503030000020004" pitchFamily="2" charset="77"/>
              </a:rPr>
              <a:pPr/>
              <a:t>28</a:t>
            </a:fld>
            <a:endParaRPr dirty="0">
              <a:latin typeface="Soleil" panose="02000503030000020004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679FC1-5E63-2F4C-BF96-C2A67E3C1214}"/>
              </a:ext>
            </a:extLst>
          </p:cNvPr>
          <p:cNvSpPr/>
          <p:nvPr/>
        </p:nvSpPr>
        <p:spPr>
          <a:xfrm>
            <a:off x="102975" y="6303901"/>
            <a:ext cx="1970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7D2D2"/>
                </a:solidFill>
                <a:latin typeface="Soleil" panose="02000503030000020004" pitchFamily="2" charset="77"/>
              </a:rPr>
              <a:t>@LuceCarter1​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CFDBF-DEEA-EF50-FC71-2F63277FA2DD}"/>
              </a:ext>
            </a:extLst>
          </p:cNvPr>
          <p:cNvSpPr txBox="1"/>
          <p:nvPr/>
        </p:nvSpPr>
        <p:spPr>
          <a:xfrm>
            <a:off x="425302" y="1679944"/>
            <a:ext cx="10207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2D0"/>
                </a:solidFill>
                <a:latin typeface="Soleil" panose="02000503030000020004" pitchFamily="50" charset="0"/>
              </a:rPr>
              <a:t>MongoDB and .NET Aspire are great friends!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2D0"/>
                </a:solidFill>
                <a:latin typeface="Soleil" panose="02000503030000020004" pitchFamily="50" charset="0"/>
              </a:rPr>
              <a:t>You can use MongoDB Atlas and enjoy all the benefits available from the world’s first developer data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2D0"/>
                </a:solidFill>
                <a:latin typeface="Soleil" panose="02000503030000020004" pitchFamily="50" charset="0"/>
              </a:rPr>
              <a:t>You can combine .NET Aspire with the new EF Core Provider to use a technology you may already know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FFF2D0"/>
                </a:solidFill>
                <a:latin typeface="Soleil" panose="02000503030000020004" pitchFamily="50" charset="0"/>
              </a:rPr>
              <a:t>You can expand on that even more with  </a:t>
            </a:r>
          </a:p>
        </p:txBody>
      </p:sp>
    </p:spTree>
    <p:extLst>
      <p:ext uri="{BB962C8B-B14F-4D97-AF65-F5344CB8AC3E}">
        <p14:creationId xmlns:p14="http://schemas.microsoft.com/office/powerpoint/2010/main" val="327262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ctrTitle"/>
          </p:nvPr>
        </p:nvSpPr>
        <p:spPr>
          <a:xfrm>
            <a:off x="3221800" y="342781"/>
            <a:ext cx="5383720" cy="5208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3200" dirty="0">
                <a:solidFill>
                  <a:srgbClr val="FFF2D0"/>
                </a:solidFill>
                <a:latin typeface="Soleil" panose="02000503030000020004" pitchFamily="2" charset="77"/>
              </a:rPr>
              <a:t>Useful Resources</a:t>
            </a:r>
            <a:endParaRPr sz="32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405" name="Google Shape;405;p42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 dirty="0">
                <a:latin typeface="Soleil" panose="02000503030000020004" pitchFamily="2" charset="77"/>
              </a:rPr>
              <a:pPr/>
              <a:t>29</a:t>
            </a:fld>
            <a:endParaRPr dirty="0">
              <a:latin typeface="Soleil" panose="02000503030000020004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679FC1-5E63-2F4C-BF96-C2A67E3C1214}"/>
              </a:ext>
            </a:extLst>
          </p:cNvPr>
          <p:cNvSpPr/>
          <p:nvPr/>
        </p:nvSpPr>
        <p:spPr>
          <a:xfrm>
            <a:off x="102975" y="6303901"/>
            <a:ext cx="1970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Soleil" panose="02000503030000020004" pitchFamily="2" charset="77"/>
              </a:rPr>
              <a:t>@LuceCarter1​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C00BB5-7F9E-D15C-8A64-6BD8F268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84" y="1325526"/>
            <a:ext cx="9611317" cy="40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917C2-400E-7C69-14BE-F24BB6CB360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8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67"/>
          <p:cNvSpPr txBox="1">
            <a:spLocks noGrp="1"/>
          </p:cNvSpPr>
          <p:nvPr>
            <p:ph type="title"/>
          </p:nvPr>
        </p:nvSpPr>
        <p:spPr>
          <a:xfrm>
            <a:off x="4424800" y="161853"/>
            <a:ext cx="3342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Soleil" panose="02000503030000020004" pitchFamily="2" charset="77"/>
              </a:rPr>
              <a:t>Thanks!</a:t>
            </a:r>
            <a:endParaRPr b="1"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939399-E85C-192C-334D-910A12BA555D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917DE-B65D-8AE9-C70B-FB2D8D0A2831}"/>
              </a:ext>
            </a:extLst>
          </p:cNvPr>
          <p:cNvSpPr txBox="1"/>
          <p:nvPr/>
        </p:nvSpPr>
        <p:spPr>
          <a:xfrm>
            <a:off x="2344010" y="5547175"/>
            <a:ext cx="815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Soleil" panose="02000503030000020004" pitchFamily="2" charset="77"/>
              </a:rPr>
              <a:t>https://mdb.link/dotnetaspire-with-mongodb</a:t>
            </a:r>
          </a:p>
        </p:txBody>
      </p:sp>
      <p:pic>
        <p:nvPicPr>
          <p:cNvPr id="6" name="Picture 5" descr="A qr code with a leaf&#10;&#10;Description automatically generated">
            <a:extLst>
              <a:ext uri="{FF2B5EF4-FFF2-40B4-BE49-F238E27FC236}">
                <a16:creationId xmlns:a16="http://schemas.microsoft.com/office/drawing/2014/main" id="{BDD35ECB-0F3A-9CF5-874D-8356511F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252" y="1192971"/>
            <a:ext cx="2971491" cy="29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95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05" y="3679638"/>
            <a:ext cx="6331946" cy="1802288"/>
          </a:xfrm>
        </p:spPr>
        <p:txBody>
          <a:bodyPr/>
          <a:lstStyle/>
          <a:p>
            <a:pPr defTabSz="914367"/>
            <a:r>
              <a:rPr lang="en-US" sz="3600">
                <a:solidFill>
                  <a:schemeClr val="bg1"/>
                </a:solidFill>
              </a:rPr>
              <a:t>.NET Aspire Developers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F28E5-3737-739F-AEC0-8A1AFAEA3E4F}"/>
              </a:ext>
            </a:extLst>
          </p:cNvPr>
          <p:cNvSpPr txBox="1"/>
          <p:nvPr/>
        </p:nvSpPr>
        <p:spPr>
          <a:xfrm>
            <a:off x="307205" y="5585236"/>
            <a:ext cx="6888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2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n-US" sz="2800" b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dotnetAspireDevDay</a:t>
            </a:r>
            <a:r>
              <a:rPr lang="en-US" sz="2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0F73-776E-B3E0-993A-620A1802811F}"/>
              </a:ext>
            </a:extLst>
          </p:cNvPr>
          <p:cNvSpPr txBox="1"/>
          <p:nvPr/>
        </p:nvSpPr>
        <p:spPr>
          <a:xfrm>
            <a:off x="307205" y="4961458"/>
            <a:ext cx="5868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your learning journey:</a:t>
            </a:r>
          </a:p>
        </p:txBody>
      </p:sp>
    </p:spTree>
    <p:extLst>
      <p:ext uri="{BB962C8B-B14F-4D97-AF65-F5344CB8AC3E}">
        <p14:creationId xmlns:p14="http://schemas.microsoft.com/office/powerpoint/2010/main" val="41716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8A4A-0716-637F-EC79-5F326DE8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553"/>
          </a:xfrm>
        </p:spPr>
        <p:txBody>
          <a:bodyPr/>
          <a:lstStyle/>
          <a:p>
            <a:r>
              <a:rPr lang="en-US" b="1" dirty="0">
                <a:latin typeface="Soleil" panose="02000503030000020004" pitchFamily="2" charset="77"/>
              </a:rPr>
              <a:t>Document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2296-0348-FA9F-6E69-661D778FE3A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leil" panose="02000503030000020004" pitchFamily="2" charset="77"/>
              </a:rPr>
              <a:t>Similar to Key-Value Database but supports more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leil" panose="02000503030000020004" pitchFamily="2" charset="77"/>
              </a:rPr>
              <a:t>Stores information in documents rather than rows and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leil" panose="02000503030000020004" pitchFamily="2" charset="77"/>
              </a:rPr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leil" panose="02000503030000020004" pitchFamily="2" charset="77"/>
              </a:rPr>
              <a:t>Flexible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leil" panose="02000503030000020004" pitchFamily="2" charset="77"/>
              </a:rPr>
              <a:t>Supports horizontal scaling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FCF27-CC49-12E3-4233-277FD71F9827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3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06;p47">
            <a:extLst>
              <a:ext uri="{FF2B5EF4-FFF2-40B4-BE49-F238E27FC236}">
                <a16:creationId xmlns:a16="http://schemas.microsoft.com/office/drawing/2014/main" id="{50207FBD-A141-9F3C-7E77-46819EF57BD4}"/>
              </a:ext>
            </a:extLst>
          </p:cNvPr>
          <p:cNvSpPr/>
          <p:nvPr/>
        </p:nvSpPr>
        <p:spPr>
          <a:xfrm>
            <a:off x="1008502" y="2993833"/>
            <a:ext cx="763600" cy="76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6985143C-ADE3-84B3-96B3-BA7903518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01" y="3059868"/>
            <a:ext cx="626399" cy="6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9E67AAF2-DFE4-4814-5439-64A038FCB6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384" y="3969710"/>
            <a:ext cx="1429836" cy="276999"/>
          </a:xfrm>
        </p:spPr>
        <p:txBody>
          <a:bodyPr/>
          <a:lstStyle/>
          <a:p>
            <a:pPr algn="ctr"/>
            <a:r>
              <a:rPr lang="en-US" b="0" dirty="0"/>
              <a:t>Database</a:t>
            </a:r>
          </a:p>
        </p:txBody>
      </p:sp>
      <p:sp>
        <p:nvSpPr>
          <p:cNvPr id="24" name="Google Shape;506;p47">
            <a:extLst>
              <a:ext uri="{FF2B5EF4-FFF2-40B4-BE49-F238E27FC236}">
                <a16:creationId xmlns:a16="http://schemas.microsoft.com/office/drawing/2014/main" id="{75B0E0B7-DAC1-772E-54ED-90B862B36640}"/>
              </a:ext>
            </a:extLst>
          </p:cNvPr>
          <p:cNvSpPr/>
          <p:nvPr/>
        </p:nvSpPr>
        <p:spPr>
          <a:xfrm>
            <a:off x="3072328" y="2993833"/>
            <a:ext cx="763600" cy="76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1EAFC2C4-CE6D-2769-A298-F4D0CBD51325}"/>
              </a:ext>
            </a:extLst>
          </p:cNvPr>
          <p:cNvSpPr txBox="1">
            <a:spLocks/>
          </p:cNvSpPr>
          <p:nvPr/>
        </p:nvSpPr>
        <p:spPr>
          <a:xfrm>
            <a:off x="2678003" y="3989990"/>
            <a:ext cx="1552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Atlas Device SDKS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44967AE7-48CC-5A80-8F72-1FB58AD5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30" y="3062169"/>
            <a:ext cx="624098" cy="62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506;p47">
            <a:extLst>
              <a:ext uri="{FF2B5EF4-FFF2-40B4-BE49-F238E27FC236}">
                <a16:creationId xmlns:a16="http://schemas.microsoft.com/office/drawing/2014/main" id="{6891E2D3-7B93-2A6B-04A3-1226B82CE579}"/>
              </a:ext>
            </a:extLst>
          </p:cNvPr>
          <p:cNvSpPr/>
          <p:nvPr/>
        </p:nvSpPr>
        <p:spPr>
          <a:xfrm>
            <a:off x="5271781" y="2993833"/>
            <a:ext cx="763600" cy="76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2774CCF8-7A58-7893-703A-68644A0BF0A5}"/>
              </a:ext>
            </a:extLst>
          </p:cNvPr>
          <p:cNvSpPr txBox="1">
            <a:spLocks/>
          </p:cNvSpPr>
          <p:nvPr/>
        </p:nvSpPr>
        <p:spPr>
          <a:xfrm>
            <a:off x="4938663" y="3969710"/>
            <a:ext cx="14298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Charts</a:t>
            </a:r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8D6AB8C3-8CEB-DB1A-24A2-AD9D57D42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74" y="3083360"/>
            <a:ext cx="579414" cy="5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506;p47">
            <a:extLst>
              <a:ext uri="{FF2B5EF4-FFF2-40B4-BE49-F238E27FC236}">
                <a16:creationId xmlns:a16="http://schemas.microsoft.com/office/drawing/2014/main" id="{52142529-E838-B697-2077-92BE1661D2E6}"/>
              </a:ext>
            </a:extLst>
          </p:cNvPr>
          <p:cNvSpPr/>
          <p:nvPr/>
        </p:nvSpPr>
        <p:spPr>
          <a:xfrm>
            <a:off x="7572374" y="3017326"/>
            <a:ext cx="763600" cy="76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A815F95-E657-6070-E138-DB77CEC1BEE8}"/>
              </a:ext>
            </a:extLst>
          </p:cNvPr>
          <p:cNvSpPr txBox="1">
            <a:spLocks/>
          </p:cNvSpPr>
          <p:nvPr/>
        </p:nvSpPr>
        <p:spPr>
          <a:xfrm>
            <a:off x="7262116" y="3989990"/>
            <a:ext cx="14298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Analytics</a:t>
            </a:r>
          </a:p>
        </p:txBody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329646EF-F370-D3A4-3429-0136A8AC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74" y="3083360"/>
            <a:ext cx="626399" cy="6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506;p47">
            <a:extLst>
              <a:ext uri="{FF2B5EF4-FFF2-40B4-BE49-F238E27FC236}">
                <a16:creationId xmlns:a16="http://schemas.microsoft.com/office/drawing/2014/main" id="{AB029820-286D-F53D-EC1F-1B027D47D33E}"/>
              </a:ext>
            </a:extLst>
          </p:cNvPr>
          <p:cNvSpPr/>
          <p:nvPr/>
        </p:nvSpPr>
        <p:spPr>
          <a:xfrm>
            <a:off x="9759302" y="2993834"/>
            <a:ext cx="763600" cy="763600"/>
          </a:xfrm>
          <a:prstGeom prst="ellipse">
            <a:avLst/>
          </a:prstGeom>
          <a:solidFill>
            <a:srgbClr val="FFFFFF">
              <a:alpha val="151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2D0"/>
              </a:solidFill>
              <a:latin typeface="Soleil" panose="02000503030000020004" pitchFamily="2" charset="77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FD6EBBD2-CE3A-B7DC-B353-E80E98D85C41}"/>
              </a:ext>
            </a:extLst>
          </p:cNvPr>
          <p:cNvSpPr txBox="1">
            <a:spLocks/>
          </p:cNvSpPr>
          <p:nvPr/>
        </p:nvSpPr>
        <p:spPr>
          <a:xfrm>
            <a:off x="9426184" y="3969711"/>
            <a:ext cx="14298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Search</a:t>
            </a:r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DA9A53F2-569C-92CF-24EA-93CA5F6C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95" y="3197661"/>
            <a:ext cx="488606" cy="4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CD334B98-52CA-C6F5-6397-75B2722A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2574600" cy="615553"/>
          </a:xfrm>
        </p:spPr>
        <p:txBody>
          <a:bodyPr/>
          <a:lstStyle/>
          <a:p>
            <a:r>
              <a:rPr lang="en-US" dirty="0"/>
              <a:t>MongoDB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B54A8B33-884A-053E-5835-4AA65951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45" y="223194"/>
            <a:ext cx="469083" cy="101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442D835-F96F-BC0E-3590-4926B591CDCD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63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build="p"/>
      <p:bldP spid="24" grpId="0" animBg="1"/>
      <p:bldP spid="26" grpId="0"/>
      <p:bldP spid="28" grpId="0" animBg="1"/>
      <p:bldP spid="30" grpId="0"/>
      <p:bldP spid="32" grpId="0" animBg="1"/>
      <p:bldP spid="33" grpId="0"/>
      <p:bldP spid="36" grpId="0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Why MongoDB?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917C2-400E-7C69-14BE-F24BB6CB360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3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2"/>
          <p:cNvSpPr txBox="1">
            <a:spLocks noGrp="1"/>
          </p:cNvSpPr>
          <p:nvPr>
            <p:ph type="title"/>
          </p:nvPr>
        </p:nvSpPr>
        <p:spPr>
          <a:xfrm>
            <a:off x="1089967" y="931433"/>
            <a:ext cx="698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Soleil Sb" panose="02000503030000020004" pitchFamily="2" charset="77"/>
              </a:rPr>
              <a:t>MongoDB and Document Databases make life easier..</a:t>
            </a:r>
            <a:endParaRPr b="1" dirty="0">
              <a:solidFill>
                <a:schemeClr val="bg1"/>
              </a:solidFill>
              <a:latin typeface="Soleil Sb" panose="02000503030000020004" pitchFamily="2" charset="77"/>
            </a:endParaRPr>
          </a:p>
        </p:txBody>
      </p:sp>
      <p:sp>
        <p:nvSpPr>
          <p:cNvPr id="1834" name="Google Shape;1834;p62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bg1"/>
                </a:solidFill>
                <a:latin typeface="Soleil" panose="02000503030000020004" pitchFamily="2" charset="77"/>
              </a:rPr>
              <a:pPr/>
              <a:t>7</a:t>
            </a:fld>
            <a:endParaRPr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1835" name="Google Shape;1835;p62"/>
          <p:cNvSpPr txBox="1">
            <a:spLocks noGrp="1"/>
          </p:cNvSpPr>
          <p:nvPr>
            <p:ph type="title" idx="2"/>
          </p:nvPr>
        </p:nvSpPr>
        <p:spPr>
          <a:xfrm>
            <a:off x="2624684" y="4489851"/>
            <a:ext cx="28232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Soleil" panose="02000503030000020004" pitchFamily="2" charset="77"/>
              </a:rPr>
              <a:t>Scalability - Horizontal</a:t>
            </a:r>
            <a:endParaRPr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1837" name="Google Shape;1837;p62"/>
          <p:cNvSpPr txBox="1">
            <a:spLocks noGrp="1"/>
          </p:cNvSpPr>
          <p:nvPr>
            <p:ph type="title" idx="3"/>
          </p:nvPr>
        </p:nvSpPr>
        <p:spPr>
          <a:xfrm>
            <a:off x="6914967" y="4489851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Soleil" panose="02000503030000020004" pitchFamily="2" charset="77"/>
              </a:rPr>
              <a:t>Readability</a:t>
            </a:r>
            <a:endParaRPr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1841" name="Google Shape;1841;p62"/>
          <p:cNvSpPr txBox="1">
            <a:spLocks noGrp="1"/>
          </p:cNvSpPr>
          <p:nvPr>
            <p:ph type="title" idx="7"/>
          </p:nvPr>
        </p:nvSpPr>
        <p:spPr>
          <a:xfrm>
            <a:off x="1655645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Soleil" panose="02000503030000020004" pitchFamily="2" charset="77"/>
              </a:rPr>
              <a:t>Availability</a:t>
            </a:r>
            <a:endParaRPr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1843" name="Google Shape;1843;p62"/>
          <p:cNvSpPr txBox="1">
            <a:spLocks noGrp="1"/>
          </p:cNvSpPr>
          <p:nvPr>
            <p:ph type="title" idx="9"/>
          </p:nvPr>
        </p:nvSpPr>
        <p:spPr>
          <a:xfrm>
            <a:off x="4942312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Soleil" panose="02000503030000020004" pitchFamily="2" charset="77"/>
              </a:rPr>
              <a:t>Flexibility</a:t>
            </a:r>
            <a:endParaRPr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1845" name="Google Shape;1845;p62"/>
          <p:cNvSpPr txBox="1">
            <a:spLocks noGrp="1"/>
          </p:cNvSpPr>
          <p:nvPr>
            <p:ph type="title" idx="14"/>
          </p:nvPr>
        </p:nvSpPr>
        <p:spPr>
          <a:xfrm>
            <a:off x="8228996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Soleil" panose="02000503030000020004" pitchFamily="2" charset="77"/>
              </a:rPr>
              <a:t>Scalability - Vertical</a:t>
            </a:r>
            <a:endParaRPr dirty="0">
              <a:solidFill>
                <a:schemeClr val="bg1"/>
              </a:solidFill>
              <a:latin typeface="Soleil" panose="02000503030000020004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1AEAA4-44A5-149B-615F-AA0DF38781DD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44B666E-F052-BD16-1E8D-3B7EA2DAF72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DC94A4A-BB3E-6656-3AE2-F849C3B859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5" grpId="0"/>
      <p:bldP spid="1837" grpId="0"/>
      <p:bldP spid="1841" grpId="0"/>
      <p:bldP spid="1843" grpId="0"/>
      <p:bldP spid="18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62"/>
          <p:cNvSpPr txBox="1">
            <a:spLocks noGrp="1"/>
          </p:cNvSpPr>
          <p:nvPr>
            <p:ph type="title"/>
          </p:nvPr>
        </p:nvSpPr>
        <p:spPr>
          <a:xfrm>
            <a:off x="1089967" y="931433"/>
            <a:ext cx="698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MongoDB and Document Databases make life easier..</a:t>
            </a:r>
            <a:endParaRPr/>
          </a:p>
        </p:txBody>
      </p:sp>
      <p:sp>
        <p:nvSpPr>
          <p:cNvPr id="1834" name="Google Shape;1834;p62"/>
          <p:cNvSpPr txBox="1">
            <a:spLocks noGrp="1"/>
          </p:cNvSpPr>
          <p:nvPr>
            <p:ph type="sldNum" idx="12"/>
          </p:nvPr>
        </p:nvSpPr>
        <p:spPr>
          <a:xfrm>
            <a:off x="5730212" y="6231601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835" name="Google Shape;1835;p62"/>
          <p:cNvSpPr txBox="1">
            <a:spLocks noGrp="1"/>
          </p:cNvSpPr>
          <p:nvPr>
            <p:ph type="title" idx="2"/>
          </p:nvPr>
        </p:nvSpPr>
        <p:spPr>
          <a:xfrm>
            <a:off x="2624684" y="4489851"/>
            <a:ext cx="28232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Scalability - Horizontal</a:t>
            </a:r>
            <a:endParaRPr/>
          </a:p>
        </p:txBody>
      </p:sp>
      <p:sp>
        <p:nvSpPr>
          <p:cNvPr id="1837" name="Google Shape;1837;p62"/>
          <p:cNvSpPr txBox="1">
            <a:spLocks noGrp="1"/>
          </p:cNvSpPr>
          <p:nvPr>
            <p:ph type="title" idx="3"/>
          </p:nvPr>
        </p:nvSpPr>
        <p:spPr>
          <a:xfrm>
            <a:off x="6914967" y="4489851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Readability</a:t>
            </a:r>
            <a:endParaRPr/>
          </a:p>
        </p:txBody>
      </p:sp>
      <p:sp>
        <p:nvSpPr>
          <p:cNvPr id="1841" name="Google Shape;1841;p62"/>
          <p:cNvSpPr txBox="1">
            <a:spLocks noGrp="1"/>
          </p:cNvSpPr>
          <p:nvPr>
            <p:ph type="title" idx="7"/>
          </p:nvPr>
        </p:nvSpPr>
        <p:spPr>
          <a:xfrm>
            <a:off x="1655645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Availability</a:t>
            </a:r>
            <a:endParaRPr/>
          </a:p>
        </p:txBody>
      </p:sp>
      <p:sp>
        <p:nvSpPr>
          <p:cNvPr id="1843" name="Google Shape;1843;p62"/>
          <p:cNvSpPr txBox="1">
            <a:spLocks noGrp="1"/>
          </p:cNvSpPr>
          <p:nvPr>
            <p:ph type="title" idx="9"/>
          </p:nvPr>
        </p:nvSpPr>
        <p:spPr>
          <a:xfrm>
            <a:off x="4942312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Flexibility</a:t>
            </a:r>
            <a:endParaRPr/>
          </a:p>
        </p:txBody>
      </p:sp>
      <p:sp>
        <p:nvSpPr>
          <p:cNvPr id="1845" name="Google Shape;1845;p62"/>
          <p:cNvSpPr txBox="1">
            <a:spLocks noGrp="1"/>
          </p:cNvSpPr>
          <p:nvPr>
            <p:ph type="title" idx="14"/>
          </p:nvPr>
        </p:nvSpPr>
        <p:spPr>
          <a:xfrm>
            <a:off x="8228996" y="3003000"/>
            <a:ext cx="232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Scalability - Vertical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12464-DEF7-FAD2-5D78-C501A5B7B18C}"/>
              </a:ext>
            </a:extLst>
          </p:cNvPr>
          <p:cNvSpPr txBox="1"/>
          <p:nvPr/>
        </p:nvSpPr>
        <p:spPr>
          <a:xfrm>
            <a:off x="3061009" y="2772193"/>
            <a:ext cx="612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017AB-FAEC-D05B-A41F-04DBDC5D0CE6}"/>
              </a:ext>
            </a:extLst>
          </p:cNvPr>
          <p:cNvSpPr txBox="1"/>
          <p:nvPr/>
        </p:nvSpPr>
        <p:spPr>
          <a:xfrm>
            <a:off x="3061009" y="2772193"/>
            <a:ext cx="612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88DD8E-B7A8-5D55-9F98-DC4D4F32CF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GB" sz="2400" dirty="0"/>
            </a:b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BF05E-D1DD-C05B-0225-D7D016481B3D}"/>
              </a:ext>
            </a:extLst>
          </p:cNvPr>
          <p:cNvSpPr txBox="1"/>
          <p:nvPr/>
        </p:nvSpPr>
        <p:spPr>
          <a:xfrm>
            <a:off x="1970050" y="2707643"/>
            <a:ext cx="77139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solidFill>
                  <a:srgbClr val="FFF2D0"/>
                </a:solidFill>
                <a:latin typeface="+mj-lt"/>
              </a:rPr>
              <a:t>Build better apps faster</a:t>
            </a:r>
            <a:endParaRPr lang="en-GB" sz="6400" b="1" dirty="0">
              <a:solidFill>
                <a:srgbClr val="FFF2D0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1DD78-4435-5EE9-C4D6-057401A8821B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0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MongoDB Atlas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917C2-400E-7C69-14BE-F24BB6CB3605}"/>
              </a:ext>
            </a:extLst>
          </p:cNvPr>
          <p:cNvSpPr/>
          <p:nvPr/>
        </p:nvSpPr>
        <p:spPr>
          <a:xfrm>
            <a:off x="102975" y="6303901"/>
            <a:ext cx="2302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entury Gothic" panose="020B0502020202020204" pitchFamily="34" charset="0"/>
              </a:rPr>
              <a:t>@LuceCarter1​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1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679</Words>
  <Application>Microsoft Office PowerPoint</Application>
  <PresentationFormat>Widescreen</PresentationFormat>
  <Paragraphs>140</Paragraphs>
  <Slides>31</Slides>
  <Notes>22</Notes>
  <HiddenSlides>3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Abel</vt:lpstr>
      <vt:lpstr>Arial</vt:lpstr>
      <vt:lpstr>Century Gothic</vt:lpstr>
      <vt:lpstr>Open Sans</vt:lpstr>
      <vt:lpstr>Segoe Sans Text</vt:lpstr>
      <vt:lpstr>Segoe UI</vt:lpstr>
      <vt:lpstr>Soleil</vt:lpstr>
      <vt:lpstr>Soleil Sb</vt:lpstr>
      <vt:lpstr>Wingdings</vt:lpstr>
      <vt:lpstr>Azure 2023 Template</vt:lpstr>
      <vt:lpstr>MongoDB and .NET Aspire</vt:lpstr>
      <vt:lpstr>Agenda</vt:lpstr>
      <vt:lpstr>What is MongoDB?</vt:lpstr>
      <vt:lpstr>Document Database</vt:lpstr>
      <vt:lpstr>MongoDB</vt:lpstr>
      <vt:lpstr>Why MongoDB?</vt:lpstr>
      <vt:lpstr>MongoDB and Document Databases make life easier..</vt:lpstr>
      <vt:lpstr>MongoDB and Document Databases make life easier..</vt:lpstr>
      <vt:lpstr>MongoDB Atlas</vt:lpstr>
      <vt:lpstr>PowerPoint Presentation</vt:lpstr>
      <vt:lpstr>PowerPoint Presentation</vt:lpstr>
      <vt:lpstr>PowerPoint Presentation</vt:lpstr>
      <vt:lpstr>What about CosmosDB?</vt:lpstr>
      <vt:lpstr>PowerPoint Presentation</vt:lpstr>
      <vt:lpstr>MongoDB and .NET Aspire</vt:lpstr>
      <vt:lpstr>Does MongoDB work with .NET Aspire?</vt:lpstr>
      <vt:lpstr>PowerPoint Presentation</vt:lpstr>
      <vt:lpstr>PowerPoint Presentation</vt:lpstr>
      <vt:lpstr>Demo Time</vt:lpstr>
      <vt:lpstr>What about Entity Framework?</vt:lpstr>
      <vt:lpstr>PowerPoint Presentation</vt:lpstr>
      <vt:lpstr>Demo Time</vt:lpstr>
      <vt:lpstr>What else can you do?</vt:lpstr>
      <vt:lpstr>PowerPoint Presentation</vt:lpstr>
      <vt:lpstr>PowerPoint Presentation</vt:lpstr>
      <vt:lpstr>PowerPoint Presentation</vt:lpstr>
      <vt:lpstr>PowerPoint Presentation</vt:lpstr>
      <vt:lpstr>Summary</vt:lpstr>
      <vt:lpstr>Useful Resources</vt:lpstr>
      <vt:lpstr>Thanks!</vt:lpstr>
      <vt:lpstr>.NET Aspire Developers Day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2024-07-15T20:18:53Z</dcterms:created>
  <dcterms:modified xsi:type="dcterms:W3CDTF">2024-07-24T17:33:12Z</dcterms:modified>
</cp:coreProperties>
</file>